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6" r:id="rId22"/>
    <p:sldId id="277" r:id="rId23"/>
    <p:sldId id="275" r:id="rId24"/>
    <p:sldId id="278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8522"/>
    <a:srgbClr val="2E6CA4"/>
    <a:srgbClr val="CC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lze upravit styl předlohy.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516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52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929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52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25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10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9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71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93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50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1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Kliknutím lze upravit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606E-8A3E-4AC2-97EA-AB002FEB235A}" type="datetimeFigureOut">
              <a:rPr lang="cs-CZ" smtClean="0"/>
              <a:t>07.02.2023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58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yExcelerate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project/pywin32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github.com/luipenox/pytable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pypi.org/project/openpyxl/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3998" y="3118809"/>
            <a:ext cx="9144000" cy="860067"/>
          </a:xfrm>
        </p:spPr>
        <p:txBody>
          <a:bodyPr>
            <a:normAutofit lnSpcReduction="10000"/>
          </a:bodyPr>
          <a:lstStyle/>
          <a:p>
            <a:r>
              <a:rPr lang="cs-CZ" sz="6000" b="1" dirty="0">
                <a:solidFill>
                  <a:srgbClr val="CC0011"/>
                </a:solidFill>
                <a:latin typeface="Cabin" panose="020B0803050202020004" pitchFamily="34" charset="0"/>
                <a:ea typeface="Roboto Thin" pitchFamily="2" charset="0"/>
              </a:rPr>
              <a:t>Práce s XLSX tabulkami</a:t>
            </a: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47" y="956007"/>
            <a:ext cx="4866503" cy="1235937"/>
          </a:xfrm>
          <a:prstGeom prst="rect">
            <a:avLst/>
          </a:prstGeom>
        </p:spPr>
      </p:pic>
      <p:pic>
        <p:nvPicPr>
          <p:cNvPr id="7" name="Obrázek 6">
            <a:extLst>
              <a:ext uri="{FF2B5EF4-FFF2-40B4-BE49-F238E27FC236}">
                <a16:creationId xmlns:a16="http://schemas.microsoft.com/office/drawing/2014/main" id="{FE796BF8-7ACD-4F1D-889E-6FAC7D46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965" y="4905741"/>
            <a:ext cx="5886065" cy="37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Základy práce s buňkou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hodnoty buňky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en-US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řečtení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hodnoty z buňky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adresování pomocí </a:t>
            </a:r>
            <a:r>
              <a:rPr lang="cs-CZ" sz="2400" b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cell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worksheet.cell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=6)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4098" name="Picture 2" descr="bunka.jpg, 2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34" y="2988274"/>
            <a:ext cx="3181865" cy="31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Práce s více buňkami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</a:t>
            </a:r>
            <a:r>
              <a:rPr lang="en-US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rozsahu</a:t>
            </a:r>
            <a:r>
              <a:rPr lang="en-US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v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íce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buněk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cell_range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sloupců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sloupců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'B:D'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2:6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buň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45989"/>
            <a:ext cx="3810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Procházení buněk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worksheet.iter_cols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147" name="Picture 3" descr="Související 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11" y="1556951"/>
            <a:ext cx="1031789" cy="10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1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Rozsah buněk v listu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automatické rozpoznání dle poslední buňky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column: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37" y="3478426"/>
            <a:ext cx="2963563" cy="29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en-US" b="1" dirty="0">
                <a:solidFill>
                  <a:srgbClr val="CC0011"/>
                </a:solidFill>
                <a:latin typeface="Cabin" panose="020B0803050202020004" pitchFamily="34" charset="0"/>
              </a:rPr>
              <a:t>Read-only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 procházení přímo 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values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nebo v iteraci s 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values_only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row in 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=1, 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values_only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=True):</a:t>
            </a:r>
            <a:endParaRPr lang="en-US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read-only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nefunguje při iteraci přes sloupce (kvůli výkonu)</a:t>
            </a:r>
          </a:p>
          <a:p>
            <a:pPr lvl="1">
              <a:buFontTx/>
              <a:buChar char="-"/>
            </a:pPr>
            <a:endParaRPr lang="cs-CZ" sz="18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64" y="4885038"/>
            <a:ext cx="1599436" cy="15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Zápis pomocí rozsahu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protože je ve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cyklu definována buňka, je třeba přistupovat přes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ěco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vážně důležitého'</a:t>
            </a: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1266" name="Picture 2" descr="Výsledek obrázku pro pens wr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89" y="3358978"/>
            <a:ext cx="3083011" cy="30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Čtení dat ze souboru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 potřebnou funkci</a:t>
            </a:r>
            <a:r>
              <a:rPr lang="en-US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a je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ště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funkci na zjištění písmena sloupce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openpyxl.utils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načteme soubor podle jména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='demo_openpyxl.xlsx')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vybereme list dle jména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['DEMO (openpyxl)']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vypíšeme </a:t>
            </a:r>
            <a:r>
              <a:rPr lang="en-US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ozna</a:t>
            </a:r>
            <a:r>
              <a:rPr lang="cs-CZ" sz="24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čení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buňky a hodnoty ze zvoleného rozsahu</a:t>
            </a:r>
          </a:p>
          <a:p>
            <a:pPr marL="457200" lvl="1" indent="0">
              <a:buNone/>
            </a:pP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C1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D5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print(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f“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{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cell.column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)}{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cell.row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}:, {</a:t>
            </a:r>
            <a:r>
              <a:rPr lang="en-US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})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60" y="3921211"/>
            <a:ext cx="1598140" cy="15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Cvičení dělá mistra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první cvičení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"lesson_01"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 pracovníků - aktualizováno k 14.11.2019.xlsx"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pracovníky podle osobních čísel pomocí funkce </a:t>
            </a:r>
            <a:r>
              <a:rPr lang="cs-CZ" sz="19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19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"seznam_oddeleni.csv"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čísla oddělení a jejich názvy pomocí knihovny </a:t>
            </a:r>
            <a:r>
              <a:rPr lang="cs-CZ" sz="1900" b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csv</a:t>
            </a:r>
            <a:endParaRPr lang="cs-CZ" sz="19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"log_pristup_trezor.csv"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kontroluj čas přístupu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pokud je čas přístupu před 6:00 nebo po 22:00, řádek zapiš do souboru*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výpisu:</a:t>
            </a:r>
          </a:p>
          <a:p>
            <a:pPr lvl="3">
              <a:buFontTx/>
              <a:buChar char="-"/>
            </a:pPr>
            <a:r>
              <a:rPr lang="cs-CZ" sz="16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osobní číslo, příjmení, jméno, název oddělení, datum přístupu, čas přístupu</a:t>
            </a:r>
          </a:p>
          <a:p>
            <a:pPr marL="914400" lvl="2" indent="0">
              <a:buNone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cs-CZ" sz="16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*nezapisuj řádky, u kterých přistupoval ředitel (soubor je určen pro ředitele)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3318" name="Picture 6" descr="Výsledek obrázku pro bruce lee whit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49" y="3205206"/>
            <a:ext cx="3693493" cy="36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3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30" name="Picture 6" descr="Související obráze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33" y="17804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/>
          <p:cNvSpPr/>
          <p:nvPr/>
        </p:nvSpPr>
        <p:spPr>
          <a:xfrm>
            <a:off x="3575438" y="3923526"/>
            <a:ext cx="49087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7200" b="1" dirty="0">
                <a:solidFill>
                  <a:srgbClr val="4A8522"/>
                </a:solidFill>
                <a:latin typeface="Candara" panose="020E0502030303020204" pitchFamily="34" charset="0"/>
                <a:ea typeface="Roboto" pitchFamily="2" charset="0"/>
              </a:rPr>
              <a:t>Čas na oběd</a:t>
            </a:r>
          </a:p>
        </p:txBody>
      </p:sp>
    </p:spTree>
    <p:extLst>
      <p:ext uri="{BB962C8B-B14F-4D97-AF65-F5344CB8AC3E}">
        <p14:creationId xmlns:p14="http://schemas.microsoft.com/office/powerpoint/2010/main" val="121193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Formátování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co standardně v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xlsx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formátovat: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výška řádku/šířka sloupce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dat (obecný, text, číslo, datum)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písma (font, barva, tučně, kurzíva, podtržení)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zarovnání v buňce (horizontální</a:t>
            </a:r>
            <a:r>
              <a:rPr lang="en-US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</a:t>
            </a:r>
            <a:r>
              <a:rPr lang="en-US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odsazen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í)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ohraničení buňky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podbarvení buňky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sloučení/rozdělení buněk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26" name="Picture 2" descr="Výsledek obrázku pro format c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7"/>
          <a:stretch/>
        </p:blipFill>
        <p:spPr bwMode="auto">
          <a:xfrm>
            <a:off x="8497430" y="3974756"/>
            <a:ext cx="2857500" cy="260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7427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Motivace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>
                <a:latin typeface="+mj-lt"/>
              </a:rPr>
              <a:t>Proč XLSX?</a:t>
            </a:r>
          </a:p>
          <a:p>
            <a:pPr lvl="1"/>
            <a:r>
              <a:rPr lang="cs-CZ" dirty="0">
                <a:latin typeface="+mj-lt"/>
              </a:rPr>
              <a:t>v současnosti nejpoužívanější formát pro uživatelskou práci s tabulkami </a:t>
            </a:r>
          </a:p>
          <a:p>
            <a:pPr lvl="1"/>
            <a:r>
              <a:rPr lang="cs-CZ" dirty="0">
                <a:latin typeface="+mj-lt"/>
              </a:rPr>
              <a:t>snadné nastavení formátování, interaktivní zobrazení (šíře tabulky, filtry, ..)</a:t>
            </a:r>
            <a:endParaRPr lang="cs-CZ" sz="2000" dirty="0">
              <a:latin typeface="+mj-lt"/>
            </a:endParaRPr>
          </a:p>
          <a:p>
            <a:pPr lvl="1"/>
            <a:r>
              <a:rPr lang="cs-CZ" dirty="0">
                <a:latin typeface="+mj-lt"/>
              </a:rPr>
              <a:t>možnost využití dat pro další zpracování (přenos dat, kontingenční tabulky, ..)</a:t>
            </a:r>
          </a:p>
          <a:p>
            <a:pPr marL="457200" lvl="1" indent="0">
              <a:buNone/>
            </a:pPr>
            <a:endParaRPr lang="cs-CZ" sz="2800" dirty="0"/>
          </a:p>
          <a:p>
            <a:r>
              <a:rPr lang="cs-CZ" dirty="0">
                <a:latin typeface="+mj-lt"/>
              </a:rPr>
              <a:t>Proč automatizované zpracování?</a:t>
            </a:r>
          </a:p>
          <a:p>
            <a:pPr lvl="1"/>
            <a:r>
              <a:rPr lang="cs-CZ" dirty="0">
                <a:latin typeface="+mj-lt"/>
              </a:rPr>
              <a:t>pravidelné reporty mají konstantní podobu</a:t>
            </a:r>
          </a:p>
          <a:p>
            <a:pPr lvl="1"/>
            <a:r>
              <a:rPr lang="cs-CZ" dirty="0">
                <a:latin typeface="+mj-lt"/>
              </a:rPr>
              <a:t>zpracování a využití dat současně </a:t>
            </a:r>
          </a:p>
          <a:p>
            <a:pPr lvl="2"/>
            <a:r>
              <a:rPr lang="cs-CZ" dirty="0">
                <a:latin typeface="+mj-lt"/>
              </a:rPr>
              <a:t>data z databáze, ze souboru, ze vstupu</a:t>
            </a:r>
          </a:p>
          <a:p>
            <a:pPr lvl="2"/>
            <a:r>
              <a:rPr lang="cs-CZ" dirty="0">
                <a:latin typeface="+mj-lt"/>
              </a:rPr>
              <a:t>vypočtená data</a:t>
            </a:r>
          </a:p>
          <a:p>
            <a:pPr lvl="1"/>
            <a:r>
              <a:rPr lang="cs-CZ" dirty="0">
                <a:latin typeface="+mj-lt"/>
              </a:rPr>
              <a:t>hromadné zpracování velkého množství souborů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938">
            <a:off x="9117634" y="3929450"/>
            <a:ext cx="2615108" cy="26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Výška řádku / šířka sloupce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řádku:</a:t>
            </a:r>
            <a:endParaRPr lang="en-US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šířky sloupce</a:t>
            </a: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letter_col</a:t>
            </a:r>
            <a:r>
              <a:rPr lang="en-US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umn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 identifikaci sloupce můžeme použít i čísla</a:t>
            </a: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no_column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114" y="4101033"/>
            <a:ext cx="2794686" cy="24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Formát dat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formátu:</a:t>
            </a:r>
            <a:endParaRPr lang="en-US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</a:t>
            </a: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becn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ý formát: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"General"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číselné formáty: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"0.00"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"0"</a:t>
            </a:r>
          </a:p>
          <a:p>
            <a:pPr lvl="2">
              <a:buFontTx/>
              <a:buChar char="-"/>
            </a:pPr>
            <a:endParaRPr lang="cs-CZ" sz="18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textový formát: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</a:t>
            </a:r>
            <a:r>
              <a:rPr lang="en-US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@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data: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dd.mm.yyyy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2052" name="Picture 4" descr="Free Download - White Arrow Vector Png, Transparent Png (1200x1059), Png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60999" y="2722251"/>
            <a:ext cx="3989401" cy="2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80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Formát písma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 písma: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Font 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í písma a velikosti: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Font(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name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en-US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Calibri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size=11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další nastavení: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Font(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bold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True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italic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False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underline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  <a:p>
            <a:pPr lvl="2">
              <a:buFontTx/>
              <a:buChar char="-"/>
            </a:pPr>
            <a:endParaRPr lang="cs-CZ" sz="18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barvy: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Font(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calli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34" y="3550507"/>
            <a:ext cx="2308266" cy="30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3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Zarovnání v buňce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horizontální zarovnání: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horizontal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  <a:p>
            <a:pPr marL="914400" lvl="2" indent="0">
              <a:buNone/>
            </a:pP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 zarovnání: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vertical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='top')</a:t>
            </a:r>
          </a:p>
          <a:p>
            <a:pPr marL="914400" lvl="2" indent="0">
              <a:buNone/>
            </a:pPr>
            <a:endParaRPr lang="cs-CZ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(indent=1)</a:t>
            </a:r>
          </a:p>
          <a:p>
            <a:pPr lvl="2">
              <a:buFontTx/>
              <a:buChar char="-"/>
            </a:pPr>
            <a:endParaRPr lang="cs-CZ" sz="18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rotace textu: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text_rotation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=90)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3076" name="Picture 4" descr="Výsledek obrázku pro alignment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33353" y="2797100"/>
            <a:ext cx="4960595" cy="24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5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Ohraničení buňky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ohraničení buňky: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cell.border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right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=…)</a:t>
            </a:r>
          </a:p>
          <a:p>
            <a:pPr lvl="1">
              <a:buFontTx/>
              <a:buChar char="-"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každou stranu je možné volit jiné ohraničení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příklady </a:t>
            </a:r>
            <a:r>
              <a:rPr lang="cs-CZ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2">
              <a:buFontTx/>
              <a:buChar char="-"/>
            </a:pP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dashed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'double'</a:t>
            </a: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'medium'</a:t>
            </a:r>
          </a:p>
          <a:p>
            <a:pPr lvl="2">
              <a:buFontTx/>
              <a:buChar char="-"/>
            </a:pP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thick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174" name="Picture 6" descr="Související obrá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08169" y="4752502"/>
            <a:ext cx="4286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4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Podbarvení buňky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podbarvení buňky: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cell.fill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bgColor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="FF00FF",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fill_type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"solid")</a:t>
            </a:r>
            <a:r>
              <a:rPr lang="cs-CZ" sz="1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Picture 2" descr="Výsledek obrázku pro can with pa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7492" y="3943416"/>
            <a:ext cx="4236308" cy="26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11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Sloučení / rozdělení buněk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 buněk:</a:t>
            </a:r>
          </a:p>
          <a:p>
            <a:pPr lvl="1">
              <a:buFontTx/>
              <a:buChar char="-"/>
            </a:pPr>
            <a:r>
              <a:rPr lang="cs-CZ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ws.merge_cells</a:t>
            </a:r>
            <a:r>
              <a:rPr lang="cs-CZ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('B3:D5')</a:t>
            </a:r>
          </a:p>
          <a:p>
            <a:pPr lvl="1">
              <a:buFontTx/>
              <a:buChar char="-"/>
            </a:pPr>
            <a:endParaRPr lang="cs-CZ" sz="16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rozdělení buněk:</a:t>
            </a:r>
          </a:p>
          <a:p>
            <a:pPr lvl="1">
              <a:buFontTx/>
              <a:buChar char="-"/>
            </a:pPr>
            <a:r>
              <a:rPr lang="cs-CZ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ws.unmerge_cells</a:t>
            </a:r>
            <a:r>
              <a:rPr lang="cs-CZ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200" name="Picture 8" descr="Výsledek obrázku pro cellular divi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2" r="20971"/>
          <a:stretch/>
        </p:blipFill>
        <p:spPr bwMode="auto">
          <a:xfrm>
            <a:off x="8066903" y="3653602"/>
            <a:ext cx="3286897" cy="29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2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Ať to nějak vypadá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druhé cvičení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"lesson_02"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„seznam_firem.csv"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vytvoř jednotný soubor s informacemi o daňovém subjektu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obsah souboru naformátuj s využitím již zmíněného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název souboru a název listu bude stejný jako číslo daňového subjektu</a:t>
            </a:r>
          </a:p>
          <a:p>
            <a:pPr lvl="2">
              <a:buFontTx/>
              <a:buChar char="-"/>
            </a:pPr>
            <a:r>
              <a:rPr lang="cs-CZ" sz="18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soubory ulož do samostatné složky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828" y="2768309"/>
            <a:ext cx="2694820" cy="3813722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/>
          <a:srcRect l="928" t="24035" r="37998" b="50001"/>
          <a:stretch/>
        </p:blipFill>
        <p:spPr>
          <a:xfrm>
            <a:off x="649704" y="4855681"/>
            <a:ext cx="8009275" cy="20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034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BONUS I: </a:t>
            </a:r>
            <a:r>
              <a:rPr lang="cs-CZ" b="1" dirty="0" err="1">
                <a:solidFill>
                  <a:srgbClr val="CC0011"/>
                </a:solidFill>
                <a:latin typeface="Cabin" panose="020B0803050202020004" pitchFamily="34" charset="0"/>
              </a:rPr>
              <a:t>PyExcelerate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721895" y="1825624"/>
            <a:ext cx="11101137" cy="475640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pyexcelerate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data = [[1, 2, 3], [4, 5, 6], [7, 8, 9]] # data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is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a 2D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array</a:t>
            </a: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wb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wb.new_sheet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("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sheet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name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", data=data)</a:t>
            </a:r>
          </a:p>
          <a:p>
            <a:pPr marL="457200" lvl="1" indent="0">
              <a:buNone/>
            </a:pP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wb.save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("output.xlsx")</a:t>
            </a: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sp>
        <p:nvSpPr>
          <p:cNvPr id="8" name="TextovéPole 7">
            <a:extLst>
              <a:ext uri="{FF2B5EF4-FFF2-40B4-BE49-F238E27FC236}">
                <a16:creationId xmlns:a16="http://schemas.microsoft.com/office/drawing/2014/main" id="{CCF901F6-FF49-414E-811B-61A1ED390379}"/>
              </a:ext>
            </a:extLst>
          </p:cNvPr>
          <p:cNvSpPr txBox="1"/>
          <p:nvPr/>
        </p:nvSpPr>
        <p:spPr>
          <a:xfrm>
            <a:off x="5257800" y="776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dirty="0">
                <a:hlinkClick r:id="rId3"/>
              </a:rPr>
              <a:t>https://pypi.org/project/PyExcelerate/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740167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BONUS II: pywin32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721895" y="1825624"/>
            <a:ext cx="11101137" cy="475640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import win32com.client  #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autofit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indent,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table 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library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'pywin32‘)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 = win32com.client.Dispatch("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Excel.Application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")</a:t>
            </a:r>
          </a:p>
          <a:p>
            <a:pPr marL="457200" lvl="1" indent="0">
              <a:buNone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excel.Workbooks.Open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os.path.abspath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file_name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))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ListObjects.Add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TableStyleName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="TableStyleMedium4").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TableStyle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"TableStyleMedium4"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Activate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Columns.IndentLevel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1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cs-CZ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Columns.verticalalignment</a:t>
            </a: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2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excel.Worksheets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report_type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).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Columns.AutoFit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finally:</a:t>
            </a: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excel.Workbooks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file_name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].Save()</a:t>
            </a: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excel.Workbooks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1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file_name</a:t>
            </a:r>
            <a:r>
              <a:rPr lang="en-US" sz="1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].Close()</a:t>
            </a: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sp>
        <p:nvSpPr>
          <p:cNvPr id="6" name="TextovéPole 5">
            <a:extLst>
              <a:ext uri="{FF2B5EF4-FFF2-40B4-BE49-F238E27FC236}">
                <a16:creationId xmlns:a16="http://schemas.microsoft.com/office/drawing/2014/main" id="{30657CB6-4C38-4E37-982A-ED49EB39519F}"/>
              </a:ext>
            </a:extLst>
          </p:cNvPr>
          <p:cNvSpPr txBox="1"/>
          <p:nvPr/>
        </p:nvSpPr>
        <p:spPr>
          <a:xfrm>
            <a:off x="4648200" y="776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dirty="0">
                <a:hlinkClick r:id="rId3"/>
              </a:rPr>
              <a:t>https://pypi.org/project/pywin32/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625310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Použité knihovny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cs-CZ" b="1" dirty="0">
                <a:latin typeface="+mj-lt"/>
              </a:rPr>
              <a:t>openpyxl</a:t>
            </a:r>
          </a:p>
          <a:p>
            <a:pPr marL="457200" lvl="1" indent="0">
              <a:buNone/>
            </a:pPr>
            <a:r>
              <a:rPr lang="cs-CZ" sz="2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sz="2400" dirty="0"/>
              <a:t>	</a:t>
            </a:r>
            <a:r>
              <a:rPr lang="cs-CZ" sz="2400" dirty="0">
                <a:latin typeface="+mj-lt"/>
              </a:rPr>
              <a:t>možnosti formátování</a:t>
            </a:r>
          </a:p>
          <a:p>
            <a:pPr marL="457200" lvl="1" indent="0">
              <a:buNone/>
            </a:pPr>
            <a:r>
              <a:rPr lang="cs-CZ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sz="2400" dirty="0"/>
              <a:t>	</a:t>
            </a:r>
            <a:r>
              <a:rPr lang="cs-CZ" sz="2400" dirty="0">
                <a:latin typeface="+mj-lt"/>
              </a:rPr>
              <a:t>rychlost zpracování</a:t>
            </a:r>
          </a:p>
          <a:p>
            <a:endParaRPr lang="cs-CZ" dirty="0"/>
          </a:p>
          <a:p>
            <a:r>
              <a:rPr lang="cs-CZ" b="1" dirty="0" err="1">
                <a:latin typeface="+mj-lt"/>
              </a:rPr>
              <a:t>PyExcelerate</a:t>
            </a:r>
            <a:r>
              <a:rPr lang="cs-CZ" b="1" dirty="0">
                <a:latin typeface="+mj-lt"/>
              </a:rPr>
              <a:t> (bonus)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dirty="0"/>
              <a:t>	</a:t>
            </a:r>
            <a:r>
              <a:rPr lang="cs-CZ" dirty="0">
                <a:latin typeface="+mj-lt"/>
              </a:rPr>
              <a:t>rychlost zpracování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/>
              <a:t>	</a:t>
            </a:r>
            <a:r>
              <a:rPr lang="cs-CZ" dirty="0">
                <a:latin typeface="+mj-lt"/>
              </a:rPr>
              <a:t>možností formátování</a:t>
            </a:r>
          </a:p>
          <a:p>
            <a:endParaRPr lang="cs-CZ" dirty="0"/>
          </a:p>
          <a:p>
            <a:r>
              <a:rPr lang="cs-CZ" b="1" dirty="0">
                <a:latin typeface="+mj-lt"/>
              </a:rPr>
              <a:t>pywin32 (bonus pro Windows)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dirty="0"/>
              <a:t>	</a:t>
            </a:r>
            <a:r>
              <a:rPr lang="cs-CZ" dirty="0">
                <a:latin typeface="+mj-lt"/>
              </a:rPr>
              <a:t>dodatečné formátování „tabulky“ a šířky sloupců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/>
              <a:t>	</a:t>
            </a:r>
            <a:r>
              <a:rPr lang="cs-CZ" dirty="0">
                <a:latin typeface="+mj-lt"/>
              </a:rPr>
              <a:t>nutnost mít nainstalovaný MS Excel</a:t>
            </a:r>
          </a:p>
          <a:p>
            <a:pPr marL="457200" lvl="1" indent="0">
              <a:buNone/>
            </a:pPr>
            <a:endParaRPr lang="cs-CZ" dirty="0"/>
          </a:p>
          <a:p>
            <a:pPr lvl="1"/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482" y="2695073"/>
            <a:ext cx="2763317" cy="27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Začínáme s openpyxl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naklonuj si: </a:t>
            </a:r>
            <a:r>
              <a:rPr lang="cs-CZ" sz="2400" b="1" dirty="0">
                <a:latin typeface="Consolas" panose="020B0609020204030204" pitchFamily="49" charset="0"/>
                <a:cs typeface="Courier New" panose="02070309020205020404" pitchFamily="49" charset="0"/>
              </a:rPr>
              <a:t>git </a:t>
            </a:r>
            <a:r>
              <a:rPr lang="cs-CZ" sz="2400" b="1" dirty="0" err="1">
                <a:latin typeface="Consolas" panose="020B0609020204030204" pitchFamily="49" charset="0"/>
                <a:cs typeface="Courier New" panose="02070309020205020404" pitchFamily="49" charset="0"/>
              </a:rPr>
              <a:t>clone</a:t>
            </a:r>
            <a:r>
              <a:rPr lang="cs-CZ" sz="2400" b="1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  <a:r>
              <a:rPr lang="cs-CZ" sz="2400" b="1" dirty="0">
                <a:latin typeface="Consolas" panose="020B0609020204030204" pitchFamily="49" charset="0"/>
                <a:cs typeface="Courier New" panose="02070309020205020404" pitchFamily="49" charset="0"/>
                <a:hlinkClick r:id="rId2"/>
              </a:rPr>
              <a:t>https://github.com/luipenox/pytable</a:t>
            </a:r>
            <a:endParaRPr lang="cs-CZ" sz="2400" b="1" dirty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pokud nemáš GIT, stáhni soubory z výše uvedené adresy</a:t>
            </a:r>
            <a:r>
              <a:rPr lang="cs-CZ" sz="2400" dirty="0">
                <a:latin typeface="Consolas" panose="020B0609020204030204" pitchFamily="49" charset="0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AutoNum type="arabicPeriod"/>
            </a:pPr>
            <a:endParaRPr lang="cs-CZ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18" y="3971111"/>
            <a:ext cx="3377514" cy="2398562"/>
          </a:xfrm>
          <a:prstGeom prst="rect">
            <a:avLst/>
          </a:prstGeom>
        </p:spPr>
      </p:pic>
      <p:sp>
        <p:nvSpPr>
          <p:cNvPr id="7" name="TextovéPole 6">
            <a:extLst>
              <a:ext uri="{FF2B5EF4-FFF2-40B4-BE49-F238E27FC236}">
                <a16:creationId xmlns:a16="http://schemas.microsoft.com/office/drawing/2014/main" id="{957CFD7E-CEEB-454E-B8BD-426E3F17EB64}"/>
              </a:ext>
            </a:extLst>
          </p:cNvPr>
          <p:cNvSpPr txBox="1"/>
          <p:nvPr/>
        </p:nvSpPr>
        <p:spPr>
          <a:xfrm>
            <a:off x="4859383" y="77637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cs-CZ" dirty="0">
                <a:hlinkClick r:id="rId5"/>
              </a:rPr>
              <a:t>https://pypi.org/project/openpyxl/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180190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Co zvládneme s openpyxl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vkládání dat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řádků, šířky sloupců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zarovnání, odsazení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písma (font, barva, tučné, kurzíva, …)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nastavení formátu dat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nastavení barvy pozadí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vytvářet grafy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vytvářet vzorce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nastavovat podmíněné formátování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04" y="2671119"/>
            <a:ext cx="4195119" cy="41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Co nezvládneme s openpyxl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vytvářet „tabulky“ (paradoxně)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nastavovat automatickou šířku sloupce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78" y="3800178"/>
            <a:ext cx="2552454" cy="26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Základy práce s openpyxl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hlavní objekt jako ekvivalent souboru</a:t>
            </a:r>
          </a:p>
          <a:p>
            <a:pPr marL="0" indent="0">
              <a:buNone/>
            </a:pPr>
            <a:endParaRPr lang="cs-CZ" sz="2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práce s daty na samostatných listech</a:t>
            </a:r>
          </a:p>
          <a:p>
            <a:pPr marL="0" indent="0">
              <a:buNone/>
            </a:pPr>
            <a:endParaRPr lang="cs-CZ" sz="2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workbook.active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  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nebo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workbook.create_sheet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('Název listu')</a:t>
            </a: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6797" r="18046" b="19014"/>
          <a:stretch/>
        </p:blipFill>
        <p:spPr>
          <a:xfrm>
            <a:off x="7274010" y="1999499"/>
            <a:ext cx="4464908" cy="25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Uložení souboru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do souboru zapisujeme, je potřeba ho tedy vždy uzavřít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z tohoto důvodu je nutné ošetřit zpracování kódu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použijeme blok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a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	…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workbook.save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en-US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nazev_souboru.xlsx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515">
            <a:off x="8947863" y="1507525"/>
            <a:ext cx="2125439" cy="21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>
                <a:solidFill>
                  <a:srgbClr val="CC0011"/>
                </a:solidFill>
                <a:latin typeface="Cabin" panose="020B0803050202020004" pitchFamily="34" charset="0"/>
              </a:rPr>
              <a:t>Základy práce s listem</a:t>
            </a: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názvu listu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ový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název listu'</a:t>
            </a:r>
          </a:p>
          <a:p>
            <a:pPr marL="457200" lvl="1" indent="0">
              <a:buNone/>
            </a:pPr>
            <a:endParaRPr lang="cs-CZ" sz="5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identifikace podle názvu listu</a:t>
            </a:r>
            <a:endParaRPr lang="cs-CZ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 = w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book[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ázev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listu'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listy v sešitu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workbook.sheetnames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>
              <a:buFontTx/>
              <a:buChar char="-"/>
            </a:pP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59" y="2718486"/>
            <a:ext cx="3144241" cy="34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783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4495</TotalTime>
  <Words>1795</Words>
  <Application>Microsoft Office PowerPoint</Application>
  <PresentationFormat>Širokoúhlá obrazovka</PresentationFormat>
  <Paragraphs>303</Paragraphs>
  <Slides>29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29</vt:i4>
      </vt:variant>
    </vt:vector>
  </HeadingPairs>
  <TitlesOfParts>
    <vt:vector size="37" baseType="lpstr">
      <vt:lpstr>Arial</vt:lpstr>
      <vt:lpstr>Cabin</vt:lpstr>
      <vt:lpstr>Calibri</vt:lpstr>
      <vt:lpstr>Calibri Light</vt:lpstr>
      <vt:lpstr>Candara</vt:lpstr>
      <vt:lpstr>Consolas</vt:lpstr>
      <vt:lpstr>Courier New</vt:lpstr>
      <vt:lpstr>Motiv Office</vt:lpstr>
      <vt:lpstr>Prezentace aplikace PowerPoint</vt:lpstr>
      <vt:lpstr>Motivace</vt:lpstr>
      <vt:lpstr>Použité knihovny</vt:lpstr>
      <vt:lpstr>Začínáme s openpyxl</vt:lpstr>
      <vt:lpstr>Co zvládneme s openpyxl</vt:lpstr>
      <vt:lpstr>Co nezvládneme s openpyxl</vt:lpstr>
      <vt:lpstr>Základy práce s openpyxl</vt:lpstr>
      <vt:lpstr>Uložení souboru</vt:lpstr>
      <vt:lpstr>Základy práce s listem</vt:lpstr>
      <vt:lpstr>Základy práce s buňkou</vt:lpstr>
      <vt:lpstr>Práce s více buňkami</vt:lpstr>
      <vt:lpstr>Procházení buněk</vt:lpstr>
      <vt:lpstr>Rozsah buněk v listu</vt:lpstr>
      <vt:lpstr>Read-only</vt:lpstr>
      <vt:lpstr>Zápis pomocí rozsahu</vt:lpstr>
      <vt:lpstr>Čtení dat ze souboru</vt:lpstr>
      <vt:lpstr>Cvičení dělá mistra</vt:lpstr>
      <vt:lpstr>Prezentace aplikace PowerPoint</vt:lpstr>
      <vt:lpstr>Formátování</vt:lpstr>
      <vt:lpstr>Výška řádku / šířka sloupce</vt:lpstr>
      <vt:lpstr>Formát dat</vt:lpstr>
      <vt:lpstr>Formát písma</vt:lpstr>
      <vt:lpstr>Zarovnání v buňce</vt:lpstr>
      <vt:lpstr>Ohraničení buňky</vt:lpstr>
      <vt:lpstr>Podbarvení buňky</vt:lpstr>
      <vt:lpstr>Sloučení / rozdělení buněk</vt:lpstr>
      <vt:lpstr>Ať to nějak vypadá</vt:lpstr>
      <vt:lpstr>BONUS I: PyExcelerate</vt:lpstr>
      <vt:lpstr>BONUS II: pywin32</vt:lpstr>
    </vt:vector>
  </TitlesOfParts>
  <Company>Finanční správa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Práce s XLSX tabulkami</dc:title>
  <dc:creator>Reif Luděk</dc:creator>
  <cp:keywords>openpyxl;python;presentation</cp:keywords>
  <cp:lastModifiedBy>Reif Luděk Ing. (GFŘ)</cp:lastModifiedBy>
  <cp:revision>70</cp:revision>
  <dcterms:created xsi:type="dcterms:W3CDTF">2019-11-12T07:27:05Z</dcterms:created>
  <dcterms:modified xsi:type="dcterms:W3CDTF">2023-02-07T21:06:12Z</dcterms:modified>
</cp:coreProperties>
</file>